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1" r:id="rId1"/>
  </p:sldMasterIdLst>
  <p:notesMasterIdLst>
    <p:notesMasterId r:id="rId10"/>
  </p:notesMasterIdLst>
  <p:handoutMasterIdLst>
    <p:handoutMasterId r:id="rId11"/>
  </p:handoutMasterIdLst>
  <p:sldIdLst>
    <p:sldId id="353" r:id="rId2"/>
    <p:sldId id="397" r:id="rId3"/>
    <p:sldId id="396" r:id="rId4"/>
    <p:sldId id="385" r:id="rId5"/>
    <p:sldId id="389" r:id="rId6"/>
    <p:sldId id="395" r:id="rId7"/>
    <p:sldId id="398" r:id="rId8"/>
    <p:sldId id="399" r:id="rId9"/>
  </p:sldIdLst>
  <p:sldSz cx="12192000" cy="6858000"/>
  <p:notesSz cx="9874250" cy="6797675"/>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521415D9-36F7-43E2-AB2F-B90AF26B5E84}">
      <p14:sectionLst xmlns:p14="http://schemas.microsoft.com/office/powerpoint/2010/main">
        <p14:section name="預設章節" id="{0B000472-CAA5-4379-A368-D84E4E6FB97F}">
          <p14:sldIdLst>
            <p14:sldId id="353"/>
            <p14:sldId id="397"/>
          </p14:sldIdLst>
        </p14:section>
        <p14:section name="未命名的章節" id="{209E5639-39EE-4EDA-8E0E-A7BCE8ABB58F}">
          <p14:sldIdLst>
            <p14:sldId id="396"/>
            <p14:sldId id="385"/>
            <p14:sldId id="389"/>
            <p14:sldId id="395"/>
            <p14:sldId id="398"/>
            <p14:sldId id="39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C6600"/>
    <a:srgbClr val="66FF33"/>
    <a:srgbClr val="EBEBFF"/>
    <a:srgbClr val="E7E7FF"/>
    <a:srgbClr val="E1E1FF"/>
    <a:srgbClr val="CCCCFF"/>
    <a:srgbClr val="000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88125" autoAdjust="0"/>
  </p:normalViewPr>
  <p:slideViewPr>
    <p:cSldViewPr>
      <p:cViewPr varScale="1">
        <p:scale>
          <a:sx n="100" d="100"/>
          <a:sy n="100" d="100"/>
        </p:scale>
        <p:origin x="708" y="90"/>
      </p:cViewPr>
      <p:guideLst>
        <p:guide orient="horz" pos="2160"/>
        <p:guide pos="384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440" y="-96"/>
      </p:cViewPr>
      <p:guideLst>
        <p:guide orient="horz" pos="2141"/>
        <p:guide pos="311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102403" name="Rectangle 3"/>
          <p:cNvSpPr>
            <a:spLocks noGrp="1" noChangeArrowheads="1"/>
          </p:cNvSpPr>
          <p:nvPr>
            <p:ph type="dt" sz="quarter"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D9100C9D-5435-413A-BF52-2B15EB002061}" type="datetime1">
              <a:rPr lang="zh-TW" altLang="en-US"/>
              <a:pPr>
                <a:defRPr/>
              </a:pPr>
              <a:t>2017/12/20</a:t>
            </a:fld>
            <a:endParaRPr lang="en-US" altLang="zh-TW"/>
          </a:p>
        </p:txBody>
      </p:sp>
      <p:sp>
        <p:nvSpPr>
          <p:cNvPr id="102404" name="Rectangle 4"/>
          <p:cNvSpPr>
            <a:spLocks noGrp="1" noChangeArrowheads="1"/>
          </p:cNvSpPr>
          <p:nvPr>
            <p:ph type="ftr" sz="quarter" idx="2"/>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102405" name="Rectangle 5"/>
          <p:cNvSpPr>
            <a:spLocks noGrp="1" noChangeArrowheads="1"/>
          </p:cNvSpPr>
          <p:nvPr>
            <p:ph type="sldNum" sz="quarter" idx="3"/>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DE170E82-7C65-4478-A546-7809429790DF}" type="slidenum">
              <a:rPr lang="en-US" altLang="zh-TW"/>
              <a:pPr>
                <a:defRPr/>
              </a:pPr>
              <a:t>‹#›</a:t>
            </a:fld>
            <a:endParaRPr lang="en-US" altLang="zh-TW"/>
          </a:p>
        </p:txBody>
      </p:sp>
    </p:spTree>
    <p:extLst>
      <p:ext uri="{BB962C8B-B14F-4D97-AF65-F5344CB8AC3E}">
        <p14:creationId xmlns:p14="http://schemas.microsoft.com/office/powerpoint/2010/main" val="2697114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新細明體" pitchFamily="18" charset="-120"/>
              </a:defRPr>
            </a:lvl1pPr>
          </a:lstStyle>
          <a:p>
            <a:pPr>
              <a:defRPr/>
            </a:pPr>
            <a:endParaRPr lang="en-US" altLang="zh-TW"/>
          </a:p>
        </p:txBody>
      </p:sp>
      <p:sp>
        <p:nvSpPr>
          <p:cNvPr id="83971" name="Rectangle 3"/>
          <p:cNvSpPr>
            <a:spLocks noGrp="1" noChangeArrowheads="1"/>
          </p:cNvSpPr>
          <p:nvPr>
            <p:ph type="dt" idx="1"/>
          </p:nvPr>
        </p:nvSpPr>
        <p:spPr bwMode="auto">
          <a:xfrm>
            <a:off x="5591175" y="0"/>
            <a:ext cx="42814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新細明體" pitchFamily="18" charset="-120"/>
              </a:defRPr>
            </a:lvl1pPr>
          </a:lstStyle>
          <a:p>
            <a:pPr>
              <a:defRPr/>
            </a:pPr>
            <a:fld id="{E80364E5-E223-41E7-8F7B-C58689653AC1}" type="datetime1">
              <a:rPr lang="zh-TW" altLang="en-US"/>
              <a:pPr>
                <a:defRPr/>
              </a:pPr>
              <a:t>2017/12/20</a:t>
            </a:fld>
            <a:endParaRPr lang="en-US" altLang="zh-TW"/>
          </a:p>
        </p:txBody>
      </p:sp>
      <p:sp>
        <p:nvSpPr>
          <p:cNvPr id="46084" name="Rectangle 4"/>
          <p:cNvSpPr>
            <a:spLocks noGrp="1" noRot="1" noChangeAspect="1" noChangeArrowheads="1" noTextEdit="1"/>
          </p:cNvSpPr>
          <p:nvPr>
            <p:ph type="sldImg" idx="2"/>
          </p:nvPr>
        </p:nvSpPr>
        <p:spPr bwMode="auto">
          <a:xfrm>
            <a:off x="2671763" y="509588"/>
            <a:ext cx="4530725"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83974"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新細明體" pitchFamily="18" charset="-120"/>
              </a:defRPr>
            </a:lvl1pPr>
          </a:lstStyle>
          <a:p>
            <a:pPr>
              <a:defRPr/>
            </a:pPr>
            <a:r>
              <a:rPr lang="en-US" altLang="zh-TW"/>
              <a:t>CSIE CIAL Lab</a:t>
            </a:r>
          </a:p>
        </p:txBody>
      </p:sp>
      <p:sp>
        <p:nvSpPr>
          <p:cNvPr id="83975" name="Rectangle 7"/>
          <p:cNvSpPr>
            <a:spLocks noGrp="1" noChangeArrowheads="1"/>
          </p:cNvSpPr>
          <p:nvPr>
            <p:ph type="sldNum" sz="quarter" idx="5"/>
          </p:nvPr>
        </p:nvSpPr>
        <p:spPr bwMode="auto">
          <a:xfrm>
            <a:off x="5591175" y="6456363"/>
            <a:ext cx="42814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新細明體" pitchFamily="18" charset="-120"/>
              </a:defRPr>
            </a:lvl1pPr>
          </a:lstStyle>
          <a:p>
            <a:pPr>
              <a:defRPr/>
            </a:pPr>
            <a:fld id="{B67C58D4-8247-4CDB-B8D8-366157AD7CF1}" type="slidenum">
              <a:rPr lang="en-US" altLang="zh-TW"/>
              <a:pPr>
                <a:defRPr/>
              </a:pPr>
              <a:t>‹#›</a:t>
            </a:fld>
            <a:endParaRPr lang="en-US" altLang="zh-TW"/>
          </a:p>
        </p:txBody>
      </p:sp>
    </p:spTree>
    <p:extLst>
      <p:ext uri="{BB962C8B-B14F-4D97-AF65-F5344CB8AC3E}">
        <p14:creationId xmlns:p14="http://schemas.microsoft.com/office/powerpoint/2010/main" val="334454648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9F011DFF-4CF2-4B16-A707-64B28036040A}" type="slidenum">
              <a:rPr lang="en-US" altLang="zh-TW" smtClean="0"/>
              <a:pPr eaLnBrk="1" hangingPunct="1"/>
              <a:t>1</a:t>
            </a:fld>
            <a:endParaRPr lang="en-US" altLang="zh-TW"/>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fld id="{49D338C6-14FA-48CC-A73D-B1557EEBA41C}" type="datetime1">
              <a:rPr lang="zh-TW" altLang="en-US" smtClean="0"/>
              <a:pPr eaLnBrk="1" hangingPunct="1"/>
              <a:t>2017/12/20</a:t>
            </a:fld>
            <a:endParaRPr lang="en-US" altLang="zh-TW"/>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lang="en-US" altLang="zh-TW"/>
              <a:t>CSIE CIAL Lab</a:t>
            </a:r>
          </a:p>
        </p:txBody>
      </p:sp>
      <p:sp>
        <p:nvSpPr>
          <p:cNvPr id="47109" name="Rectangle 7"/>
          <p:cNvSpPr txBox="1">
            <a:spLocks noGrp="1" noChangeArrowheads="1"/>
          </p:cNvSpPr>
          <p:nvPr/>
        </p:nvSpPr>
        <p:spPr bwMode="auto">
          <a:xfrm>
            <a:off x="5591175" y="6456363"/>
            <a:ext cx="42814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lgn="r" eaLnBrk="1" hangingPunct="1"/>
            <a:fld id="{B507DD77-2F27-408A-A247-AD7484650273}" type="slidenum">
              <a:rPr lang="en-US" altLang="zh-TW" sz="1200"/>
              <a:pPr algn="r" eaLnBrk="1" hangingPunct="1"/>
              <a:t>1</a:t>
            </a:fld>
            <a:endParaRPr lang="en-US" altLang="zh-TW" sz="1200"/>
          </a:p>
        </p:txBody>
      </p:sp>
      <p:sp>
        <p:nvSpPr>
          <p:cNvPr id="47110" name="Rectangle 2"/>
          <p:cNvSpPr>
            <a:spLocks noGrp="1" noRot="1" noChangeAspect="1" noChangeArrowheads="1" noTextEdit="1"/>
          </p:cNvSpPr>
          <p:nvPr>
            <p:ph type="sldImg"/>
          </p:nvPr>
        </p:nvSpPr>
        <p:spPr>
          <a:xfrm>
            <a:off x="2646363" y="508000"/>
            <a:ext cx="4530725" cy="2549525"/>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TW" dirty="0">
              <a:ea typeface="新細明體" charset="-120"/>
            </a:endParaRPr>
          </a:p>
        </p:txBody>
      </p:sp>
    </p:spTree>
    <p:extLst>
      <p:ext uri="{BB962C8B-B14F-4D97-AF65-F5344CB8AC3E}">
        <p14:creationId xmlns:p14="http://schemas.microsoft.com/office/powerpoint/2010/main" val="1862931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2017/12/20</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2</a:t>
            </a:fld>
            <a:endParaRPr lang="en-US" altLang="zh-TW"/>
          </a:p>
        </p:txBody>
      </p:sp>
    </p:spTree>
    <p:extLst>
      <p:ext uri="{BB962C8B-B14F-4D97-AF65-F5344CB8AC3E}">
        <p14:creationId xmlns:p14="http://schemas.microsoft.com/office/powerpoint/2010/main" val="3852495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2017/12/20</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3</a:t>
            </a:fld>
            <a:endParaRPr lang="en-US" altLang="zh-TW"/>
          </a:p>
        </p:txBody>
      </p:sp>
    </p:spTree>
    <p:extLst>
      <p:ext uri="{BB962C8B-B14F-4D97-AF65-F5344CB8AC3E}">
        <p14:creationId xmlns:p14="http://schemas.microsoft.com/office/powerpoint/2010/main" val="3083578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2017/12/20</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4</a:t>
            </a:fld>
            <a:endParaRPr lang="en-US" altLang="zh-TW"/>
          </a:p>
        </p:txBody>
      </p:sp>
    </p:spTree>
    <p:extLst>
      <p:ext uri="{BB962C8B-B14F-4D97-AF65-F5344CB8AC3E}">
        <p14:creationId xmlns:p14="http://schemas.microsoft.com/office/powerpoint/2010/main" val="4093501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2017/12/20</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5</a:t>
            </a:fld>
            <a:endParaRPr lang="en-US" altLang="zh-TW"/>
          </a:p>
        </p:txBody>
      </p:sp>
    </p:spTree>
    <p:extLst>
      <p:ext uri="{BB962C8B-B14F-4D97-AF65-F5344CB8AC3E}">
        <p14:creationId xmlns:p14="http://schemas.microsoft.com/office/powerpoint/2010/main" val="4073096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2017/12/20</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6</a:t>
            </a:fld>
            <a:endParaRPr lang="en-US" altLang="zh-TW"/>
          </a:p>
        </p:txBody>
      </p:sp>
    </p:spTree>
    <p:extLst>
      <p:ext uri="{BB962C8B-B14F-4D97-AF65-F5344CB8AC3E}">
        <p14:creationId xmlns:p14="http://schemas.microsoft.com/office/powerpoint/2010/main" val="2111515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2017/12/20</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7</a:t>
            </a:fld>
            <a:endParaRPr lang="en-US" altLang="zh-TW"/>
          </a:p>
        </p:txBody>
      </p:sp>
    </p:spTree>
    <p:extLst>
      <p:ext uri="{BB962C8B-B14F-4D97-AF65-F5344CB8AC3E}">
        <p14:creationId xmlns:p14="http://schemas.microsoft.com/office/powerpoint/2010/main" val="3398685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71763" y="509588"/>
            <a:ext cx="4530725" cy="2549525"/>
          </a:xfrm>
        </p:spPr>
      </p:sp>
      <p:sp>
        <p:nvSpPr>
          <p:cNvPr id="3" name="備忘稿版面配置區 2"/>
          <p:cNvSpPr>
            <a:spLocks noGrp="1"/>
          </p:cNvSpPr>
          <p:nvPr>
            <p:ph type="body" idx="1"/>
          </p:nvPr>
        </p:nvSpPr>
        <p:spPr/>
        <p:txBody>
          <a:bodyPr/>
          <a:lstStyle/>
          <a:p>
            <a:endParaRPr lang="en-US" altLang="zh-TW" dirty="0"/>
          </a:p>
        </p:txBody>
      </p:sp>
      <p:sp>
        <p:nvSpPr>
          <p:cNvPr id="4" name="日期版面配置區 3"/>
          <p:cNvSpPr>
            <a:spLocks noGrp="1"/>
          </p:cNvSpPr>
          <p:nvPr>
            <p:ph type="dt" idx="10"/>
          </p:nvPr>
        </p:nvSpPr>
        <p:spPr/>
        <p:txBody>
          <a:bodyPr/>
          <a:lstStyle/>
          <a:p>
            <a:pPr>
              <a:defRPr/>
            </a:pPr>
            <a:fld id="{E80364E5-E223-41E7-8F7B-C58689653AC1}" type="datetime1">
              <a:rPr lang="zh-TW" altLang="en-US" smtClean="0"/>
              <a:pPr>
                <a:defRPr/>
              </a:pPr>
              <a:t>2017/12/20</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B67C58D4-8247-4CDB-B8D8-366157AD7CF1}" type="slidenum">
              <a:rPr lang="en-US" altLang="zh-TW" smtClean="0"/>
              <a:pPr>
                <a:defRPr/>
              </a:pPr>
              <a:t>8</a:t>
            </a:fld>
            <a:endParaRPr lang="en-US" altLang="zh-TW"/>
          </a:p>
        </p:txBody>
      </p:sp>
    </p:spTree>
    <p:extLst>
      <p:ext uri="{BB962C8B-B14F-4D97-AF65-F5344CB8AC3E}">
        <p14:creationId xmlns:p14="http://schemas.microsoft.com/office/powerpoint/2010/main" val="2092198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381000"/>
            <a:ext cx="115824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5" name="AutoShape 3"/>
          <p:cNvSpPr>
            <a:spLocks noChangeArrowheads="1"/>
          </p:cNvSpPr>
          <p:nvPr/>
        </p:nvSpPr>
        <p:spPr bwMode="white">
          <a:xfrm>
            <a:off x="436034" y="488950"/>
            <a:ext cx="11247967"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6" name="AutoShape 4"/>
          <p:cNvSpPr>
            <a:spLocks noChangeArrowheads="1"/>
          </p:cNvSpPr>
          <p:nvPr/>
        </p:nvSpPr>
        <p:spPr bwMode="blackWhite">
          <a:xfrm>
            <a:off x="1828800" y="3338513"/>
            <a:ext cx="85344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kumimoji="0" lang="zh-TW" altLang="zh-TW">
              <a:ea typeface="新細明體" pitchFamily="18" charset="-120"/>
            </a:endParaRPr>
          </a:p>
        </p:txBody>
      </p:sp>
      <p:sp>
        <p:nvSpPr>
          <p:cNvPr id="100357" name="Rectangle 5"/>
          <p:cNvSpPr>
            <a:spLocks noGrp="1" noChangeArrowheads="1"/>
          </p:cNvSpPr>
          <p:nvPr>
            <p:ph type="ctrTitle"/>
          </p:nvPr>
        </p:nvSpPr>
        <p:spPr>
          <a:xfrm>
            <a:off x="914400" y="857250"/>
            <a:ext cx="103632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2336800" y="3567113"/>
            <a:ext cx="72136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60555732-0661-4510-8994-21747E367F95}" type="datetime1">
              <a:rPr lang="zh-TW" altLang="en-US"/>
              <a:pPr>
                <a:defRPr/>
              </a:pPr>
              <a:t>2017/12/20</a:t>
            </a:fld>
            <a:endParaRPr lang="en-US" altLang="zh-TW"/>
          </a:p>
        </p:txBody>
      </p:sp>
      <p:sp>
        <p:nvSpPr>
          <p:cNvPr id="8" name="Rectangle 8"/>
          <p:cNvSpPr>
            <a:spLocks noGrp="1" noChangeArrowheads="1"/>
          </p:cNvSpPr>
          <p:nvPr>
            <p:ph type="ftr" sz="quarter" idx="11"/>
          </p:nvPr>
        </p:nvSpPr>
        <p:spPr>
          <a:xfrm>
            <a:off x="3790952" y="6308725"/>
            <a:ext cx="5378449" cy="457200"/>
          </a:xfrm>
        </p:spPr>
        <p:txBody>
          <a:bodyPr/>
          <a:lstStyle>
            <a:lvl1pPr>
              <a:defRPr/>
            </a:lvl1pPr>
          </a:lstStyle>
          <a:p>
            <a:pPr>
              <a:defRPr/>
            </a:pPr>
            <a:r>
              <a:rPr lang="en-US" altLang="zh-TW"/>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C4D525C8-037D-4D9C-A89D-84B4CBED0478}" type="slidenum">
              <a:rPr lang="en-US" altLang="zh-TW"/>
              <a:pPr>
                <a:defRPr/>
              </a:pPr>
              <a:t>‹#›</a:t>
            </a:fld>
            <a:endParaRPr lang="en-US" altLang="zh-TW"/>
          </a:p>
        </p:txBody>
      </p:sp>
    </p:spTree>
    <p:extLst>
      <p:ext uri="{BB962C8B-B14F-4D97-AF65-F5344CB8AC3E}">
        <p14:creationId xmlns:p14="http://schemas.microsoft.com/office/powerpoint/2010/main" val="1974079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46080299-9B71-4CE5-8AF3-49E78D1409C8}" type="datetime1">
              <a:rPr lang="zh-TW" altLang="en-US"/>
              <a:pPr>
                <a:defRPr/>
              </a:pPr>
              <a:t>2017/12/20</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CDD35581-8FB1-4BA3-A1BD-7283ADB7F164}" type="slidenum">
              <a:rPr lang="en-US" altLang="zh-TW"/>
              <a:pPr>
                <a:defRPr/>
              </a:pPr>
              <a:t>‹#›</a:t>
            </a:fld>
            <a:endParaRPr lang="en-US" altLang="zh-TW"/>
          </a:p>
        </p:txBody>
      </p:sp>
    </p:spTree>
    <p:extLst>
      <p:ext uri="{BB962C8B-B14F-4D97-AF65-F5344CB8AC3E}">
        <p14:creationId xmlns:p14="http://schemas.microsoft.com/office/powerpoint/2010/main" val="46151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12200" y="549276"/>
            <a:ext cx="2565400" cy="53943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1016000" y="549276"/>
            <a:ext cx="7493000" cy="53943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2AF09290-2659-4358-AE6E-0D2AB2AB43AE}" type="datetime1">
              <a:rPr lang="zh-TW" altLang="en-US"/>
              <a:pPr>
                <a:defRPr/>
              </a:pPr>
              <a:t>2017/12/20</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B4378D4B-52B5-445E-B845-CE63557AFEDD}" type="slidenum">
              <a:rPr lang="en-US" altLang="zh-TW"/>
              <a:pPr>
                <a:defRPr/>
              </a:pPr>
              <a:t>‹#›</a:t>
            </a:fld>
            <a:endParaRPr lang="en-US" altLang="zh-TW"/>
          </a:p>
        </p:txBody>
      </p:sp>
    </p:spTree>
    <p:extLst>
      <p:ext uri="{BB962C8B-B14F-4D97-AF65-F5344CB8AC3E}">
        <p14:creationId xmlns:p14="http://schemas.microsoft.com/office/powerpoint/2010/main" val="247968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5"/>
            <a:ext cx="10261600" cy="592138"/>
          </a:xfrm>
        </p:spPr>
        <p:txBody>
          <a:bodyPr/>
          <a:lstStyle/>
          <a:p>
            <a:r>
              <a:rPr lang="zh-TW" altLang="en-US"/>
              <a:t>按一下以編輯母片標題樣式</a:t>
            </a:r>
          </a:p>
        </p:txBody>
      </p:sp>
      <p:sp>
        <p:nvSpPr>
          <p:cNvPr id="3" name="文字版面配置區 2"/>
          <p:cNvSpPr>
            <a:spLocks noGrp="1"/>
          </p:cNvSpPr>
          <p:nvPr>
            <p:ph type="body" sz="half" idx="1"/>
          </p:nvPr>
        </p:nvSpPr>
        <p:spPr>
          <a:xfrm>
            <a:off x="1016000" y="1412876"/>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0" y="1412876"/>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B53D082F-EB1F-4CA9-A2BB-73C8CA86B6DC}" type="datetime1">
              <a:rPr lang="zh-TW" altLang="en-US"/>
              <a:pPr>
                <a:defRPr/>
              </a:pPr>
              <a:t>2017/12/20</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3FE7B881-FCCB-4025-94C8-DA2AFB2801F9}" type="slidenum">
              <a:rPr lang="en-US" altLang="zh-TW"/>
              <a:pPr>
                <a:defRPr/>
              </a:pPr>
              <a:t>‹#›</a:t>
            </a:fld>
            <a:endParaRPr lang="en-US" altLang="zh-TW"/>
          </a:p>
        </p:txBody>
      </p:sp>
    </p:spTree>
    <p:extLst>
      <p:ext uri="{BB962C8B-B14F-4D97-AF65-F5344CB8AC3E}">
        <p14:creationId xmlns:p14="http://schemas.microsoft.com/office/powerpoint/2010/main" val="887309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5"/>
            <a:ext cx="10261600" cy="592138"/>
          </a:xfrm>
        </p:spPr>
        <p:txBody>
          <a:bodyPr/>
          <a:lstStyle/>
          <a:p>
            <a:r>
              <a:rPr lang="zh-TW" altLang="en-US"/>
              <a:t>按一下以編輯母片標題樣式</a:t>
            </a:r>
          </a:p>
        </p:txBody>
      </p:sp>
      <p:sp>
        <p:nvSpPr>
          <p:cNvPr id="3" name="表格版面配置區 2"/>
          <p:cNvSpPr>
            <a:spLocks noGrp="1"/>
          </p:cNvSpPr>
          <p:nvPr>
            <p:ph type="tbl" idx="1"/>
          </p:nvPr>
        </p:nvSpPr>
        <p:spPr>
          <a:xfrm>
            <a:off x="1016000" y="1412876"/>
            <a:ext cx="10261600" cy="4530725"/>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43662556-DD1A-4320-A61A-1EEC9D929459}" type="datetime1">
              <a:rPr lang="zh-TW" altLang="en-US"/>
              <a:pPr>
                <a:defRPr/>
              </a:pPr>
              <a:t>2017/12/20</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9EE0783-66AB-4E9E-B57F-90858DA08AE8}" type="slidenum">
              <a:rPr lang="en-US" altLang="zh-TW"/>
              <a:pPr>
                <a:defRPr/>
              </a:pPr>
              <a:t>‹#›</a:t>
            </a:fld>
            <a:endParaRPr lang="en-US" altLang="zh-TW"/>
          </a:p>
        </p:txBody>
      </p:sp>
    </p:spTree>
    <p:extLst>
      <p:ext uri="{BB962C8B-B14F-4D97-AF65-F5344CB8AC3E}">
        <p14:creationId xmlns:p14="http://schemas.microsoft.com/office/powerpoint/2010/main" val="16473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945B5826-75D5-42B3-A5C4-B229DF8C6A71}" type="datetime1">
              <a:rPr lang="zh-TW" altLang="en-US"/>
              <a:pPr>
                <a:defRPr/>
              </a:pPr>
              <a:t>2017/12/20</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716951E2-EEAA-4669-B8F0-B40FD5B3C243}" type="slidenum">
              <a:rPr lang="en-US" altLang="zh-TW"/>
              <a:pPr>
                <a:defRPr/>
              </a:pPr>
              <a:t>‹#›</a:t>
            </a:fld>
            <a:endParaRPr lang="en-US" altLang="zh-TW"/>
          </a:p>
        </p:txBody>
      </p:sp>
    </p:spTree>
    <p:extLst>
      <p:ext uri="{BB962C8B-B14F-4D97-AF65-F5344CB8AC3E}">
        <p14:creationId xmlns:p14="http://schemas.microsoft.com/office/powerpoint/2010/main" val="2150203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6D3840D1-7F77-4D1A-BD2B-AA0AFA56A26A}" type="datetime1">
              <a:rPr lang="zh-TW" altLang="en-US"/>
              <a:pPr>
                <a:defRPr/>
              </a:pPr>
              <a:t>2017/12/20</a:t>
            </a:fld>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8CF754AE-326A-49DC-BA3C-648274DC3B11}" type="slidenum">
              <a:rPr lang="en-US" altLang="zh-TW"/>
              <a:pPr>
                <a:defRPr/>
              </a:pPr>
              <a:t>‹#›</a:t>
            </a:fld>
            <a:endParaRPr lang="en-US" altLang="zh-TW"/>
          </a:p>
        </p:txBody>
      </p:sp>
    </p:spTree>
    <p:extLst>
      <p:ext uri="{BB962C8B-B14F-4D97-AF65-F5344CB8AC3E}">
        <p14:creationId xmlns:p14="http://schemas.microsoft.com/office/powerpoint/2010/main" val="124117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1016000" y="1412876"/>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0" y="1412876"/>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3A8D7D96-79B4-4AC6-A23F-82AC22FB9E37}" type="datetime1">
              <a:rPr lang="zh-TW" altLang="en-US"/>
              <a:pPr>
                <a:defRPr/>
              </a:pPr>
              <a:t>2017/12/20</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D86F1F05-B80C-4342-AEC2-30DC8D76B3D4}" type="slidenum">
              <a:rPr lang="en-US" altLang="zh-TW"/>
              <a:pPr>
                <a:defRPr/>
              </a:pPr>
              <a:t>‹#›</a:t>
            </a:fld>
            <a:endParaRPr lang="en-US" altLang="zh-TW"/>
          </a:p>
        </p:txBody>
      </p:sp>
    </p:spTree>
    <p:extLst>
      <p:ext uri="{BB962C8B-B14F-4D97-AF65-F5344CB8AC3E}">
        <p14:creationId xmlns:p14="http://schemas.microsoft.com/office/powerpoint/2010/main" val="169736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fld id="{B2C8D481-9A74-41A8-A3DD-B725FABA0BFD}" type="datetime1">
              <a:rPr lang="zh-TW" altLang="en-US"/>
              <a:pPr>
                <a:defRPr/>
              </a:pPr>
              <a:t>2017/12/20</a:t>
            </a:fld>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5D8368F9-24E6-4439-86FC-553CFE5611B9}" type="slidenum">
              <a:rPr lang="en-US" altLang="zh-TW"/>
              <a:pPr>
                <a:defRPr/>
              </a:pPr>
              <a:t>‹#›</a:t>
            </a:fld>
            <a:endParaRPr lang="en-US" altLang="zh-TW"/>
          </a:p>
        </p:txBody>
      </p:sp>
    </p:spTree>
    <p:extLst>
      <p:ext uri="{BB962C8B-B14F-4D97-AF65-F5344CB8AC3E}">
        <p14:creationId xmlns:p14="http://schemas.microsoft.com/office/powerpoint/2010/main" val="307046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fld id="{C93432D8-DDB8-4D0D-A821-5B579638449B}" type="datetime1">
              <a:rPr lang="zh-TW" altLang="en-US"/>
              <a:pPr>
                <a:defRPr/>
              </a:pPr>
              <a:t>2017/12/20</a:t>
            </a:fld>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CC3723CC-A3E8-494E-B22F-9BADF4484A4A}" type="slidenum">
              <a:rPr lang="en-US" altLang="zh-TW"/>
              <a:pPr>
                <a:defRPr/>
              </a:pPr>
              <a:t>‹#›</a:t>
            </a:fld>
            <a:endParaRPr lang="en-US" altLang="zh-TW"/>
          </a:p>
        </p:txBody>
      </p:sp>
    </p:spTree>
    <p:extLst>
      <p:ext uri="{BB962C8B-B14F-4D97-AF65-F5344CB8AC3E}">
        <p14:creationId xmlns:p14="http://schemas.microsoft.com/office/powerpoint/2010/main" val="319749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C528D2E-D3A3-40BD-85D2-775B7A5B698A}" type="datetime1">
              <a:rPr lang="zh-TW" altLang="en-US"/>
              <a:pPr>
                <a:defRPr/>
              </a:pPr>
              <a:t>2017/12/20</a:t>
            </a:fld>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1CCA9615-97A3-4B50-80FA-CDDFC7E0164E}" type="slidenum">
              <a:rPr lang="en-US" altLang="zh-TW"/>
              <a:pPr>
                <a:defRPr/>
              </a:pPr>
              <a:t>‹#›</a:t>
            </a:fld>
            <a:endParaRPr lang="en-US" altLang="zh-TW"/>
          </a:p>
        </p:txBody>
      </p:sp>
    </p:spTree>
    <p:extLst>
      <p:ext uri="{BB962C8B-B14F-4D97-AF65-F5344CB8AC3E}">
        <p14:creationId xmlns:p14="http://schemas.microsoft.com/office/powerpoint/2010/main" val="3605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A9F84AE2-8279-4719-AA7D-0CCC31134587}" type="datetime1">
              <a:rPr lang="zh-TW" altLang="en-US"/>
              <a:pPr>
                <a:defRPr/>
              </a:pPr>
              <a:t>2017/12/20</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9268E641-5E6C-4237-BE88-7A5ACB6ACF21}" type="slidenum">
              <a:rPr lang="en-US" altLang="zh-TW"/>
              <a:pPr>
                <a:defRPr/>
              </a:pPr>
              <a:t>‹#›</a:t>
            </a:fld>
            <a:endParaRPr lang="en-US" altLang="zh-TW"/>
          </a:p>
        </p:txBody>
      </p:sp>
    </p:spTree>
    <p:extLst>
      <p:ext uri="{BB962C8B-B14F-4D97-AF65-F5344CB8AC3E}">
        <p14:creationId xmlns:p14="http://schemas.microsoft.com/office/powerpoint/2010/main" val="1388221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DE7A583F-7C87-430E-BA42-51959189E1EB}" type="datetime1">
              <a:rPr lang="zh-TW" altLang="en-US"/>
              <a:pPr>
                <a:defRPr/>
              </a:pPr>
              <a:t>2017/12/20</a:t>
            </a:fld>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5D2EF0DD-2EB3-4841-BC04-5E0E052FC0DC}" type="slidenum">
              <a:rPr lang="en-US" altLang="zh-TW"/>
              <a:pPr>
                <a:defRPr/>
              </a:pPr>
              <a:t>‹#›</a:t>
            </a:fld>
            <a:endParaRPr lang="en-US" altLang="zh-TW"/>
          </a:p>
        </p:txBody>
      </p:sp>
    </p:spTree>
    <p:extLst>
      <p:ext uri="{BB962C8B-B14F-4D97-AF65-F5344CB8AC3E}">
        <p14:creationId xmlns:p14="http://schemas.microsoft.com/office/powerpoint/2010/main" val="118285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16000" y="549275"/>
            <a:ext cx="102616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1016000" y="1412876"/>
            <a:ext cx="10261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9332" name="Rectangle 4"/>
          <p:cNvSpPr>
            <a:spLocks noGrp="1" noChangeArrowheads="1"/>
          </p:cNvSpPr>
          <p:nvPr>
            <p:ph type="dt" sz="half" idx="2"/>
          </p:nvPr>
        </p:nvSpPr>
        <p:spPr bwMode="auto">
          <a:xfrm>
            <a:off x="1016000" y="6308725"/>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C5623A5B-BE50-49C9-96A3-44CA19F684C2}" type="datetime1">
              <a:rPr lang="zh-TW" altLang="en-US"/>
              <a:pPr>
                <a:defRPr/>
              </a:pPr>
              <a:t>2017/12/20</a:t>
            </a:fld>
            <a:endParaRPr lang="en-US" altLang="zh-TW"/>
          </a:p>
        </p:txBody>
      </p:sp>
      <p:sp>
        <p:nvSpPr>
          <p:cNvPr id="99333" name="Rectangle 5"/>
          <p:cNvSpPr>
            <a:spLocks noGrp="1" noChangeArrowheads="1"/>
          </p:cNvSpPr>
          <p:nvPr>
            <p:ph type="ftr" sz="quarter" idx="3"/>
          </p:nvPr>
        </p:nvSpPr>
        <p:spPr bwMode="auto">
          <a:xfrm>
            <a:off x="3790951" y="6284913"/>
            <a:ext cx="528108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r>
              <a:rPr lang="en-US" altLang="zh-TW"/>
              <a:t>National Cheng Kung University CSIE Computer &amp; Internet Architecture Lab </a:t>
            </a:r>
          </a:p>
        </p:txBody>
      </p:sp>
      <p:sp>
        <p:nvSpPr>
          <p:cNvPr id="99334" name="Rectangle 6"/>
          <p:cNvSpPr>
            <a:spLocks noGrp="1" noChangeArrowheads="1"/>
          </p:cNvSpPr>
          <p:nvPr>
            <p:ph type="sldNum" sz="quarter" idx="4"/>
          </p:nvPr>
        </p:nvSpPr>
        <p:spPr bwMode="auto">
          <a:xfrm>
            <a:off x="9144000" y="6308725"/>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a:defRPr/>
            </a:pPr>
            <a:fld id="{22008DEC-E19B-4006-9D6C-42694AEFA0F0}" type="slidenum">
              <a:rPr lang="en-US" altLang="zh-TW"/>
              <a:pPr>
                <a:defRPr/>
              </a:pPr>
              <a:t>‹#›</a:t>
            </a:fld>
            <a:endParaRPr lang="en-US" altLang="zh-TW"/>
          </a:p>
        </p:txBody>
      </p:sp>
      <p:grpSp>
        <p:nvGrpSpPr>
          <p:cNvPr id="1031" name="Group 10"/>
          <p:cNvGrpSpPr>
            <a:grpSpLocks/>
          </p:cNvGrpSpPr>
          <p:nvPr/>
        </p:nvGrpSpPr>
        <p:grpSpPr bwMode="auto">
          <a:xfrm>
            <a:off x="224368" y="212725"/>
            <a:ext cx="11764433"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a:defRPr/>
              </a:pPr>
              <a:endParaRPr kumimoji="0" lang="zh-TW" altLang="zh-TW" sz="2400">
                <a:latin typeface="Times New Roman" pitchFamily="18" charset="0"/>
                <a:ea typeface="新細明體" pitchFamily="18" charset="-12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a:defRPr/>
              </a:pPr>
              <a:endParaRPr lang="zh-TW" altLang="en-US">
                <a:ea typeface="新細明體" pitchFamily="18" charset="-120"/>
              </a:endParaRPr>
            </a:p>
          </p:txBody>
        </p:sp>
      </p:grpSp>
    </p:spTree>
  </p:cSld>
  <p:clrMap bg1="lt1" tx1="dk1" bg2="lt2" tx2="dk2" accent1="accent1" accent2="accent2" accent3="accent3" accent4="accent4" accent5="accent5" accent6="accent6" hlink="hlink" folHlink="folHlink"/>
  <p:sldLayoutIdLst>
    <p:sldLayoutId id="2147484124"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Lst>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12119" y="1052737"/>
            <a:ext cx="8785225" cy="1944687"/>
          </a:xfrm>
        </p:spPr>
        <p:txBody>
          <a:bodyPr/>
          <a:lstStyle/>
          <a:p>
            <a:r>
              <a:rPr lang="en-US" altLang="zh-TW" sz="2800" b="1" i="0" dirty="0"/>
              <a:t>Exscind: Fast Pattern Matching for Intrusion Detection Using Exclusion and Inclusion Filters</a:t>
            </a:r>
            <a:endParaRPr lang="zh-TW" altLang="zh-TW" sz="2800" i="0" dirty="0"/>
          </a:p>
        </p:txBody>
      </p:sp>
      <p:sp>
        <p:nvSpPr>
          <p:cNvPr id="3075" name="Rectangle 3"/>
          <p:cNvSpPr>
            <a:spLocks noGrp="1" noChangeArrowheads="1"/>
          </p:cNvSpPr>
          <p:nvPr>
            <p:ph type="subTitle" idx="1"/>
          </p:nvPr>
        </p:nvSpPr>
        <p:spPr>
          <a:xfrm>
            <a:off x="2459596" y="3429000"/>
            <a:ext cx="7380820" cy="2160588"/>
          </a:xfrm>
        </p:spPr>
        <p:txBody>
          <a:bodyPr/>
          <a:lstStyle/>
          <a:p>
            <a:pPr algn="l"/>
            <a:r>
              <a:rPr lang="en-US" altLang="zh-TW" sz="1800" dirty="0"/>
              <a:t>Next Generation Web Services Practices (</a:t>
            </a:r>
            <a:r>
              <a:rPr lang="en-US" altLang="zh-TW" sz="1800" dirty="0" err="1"/>
              <a:t>NWeSP</a:t>
            </a:r>
            <a:r>
              <a:rPr lang="en-US" altLang="zh-TW" sz="1800" dirty="0"/>
              <a:t>)</a:t>
            </a:r>
          </a:p>
          <a:p>
            <a:pPr algn="l"/>
            <a:r>
              <a:rPr lang="en-US" altLang="zh-TW" sz="1800" dirty="0"/>
              <a:t>2011 7th International Conference</a:t>
            </a:r>
          </a:p>
          <a:p>
            <a:pPr algn="l"/>
            <a:endParaRPr lang="en-US" altLang="zh-TW" sz="1800" dirty="0"/>
          </a:p>
          <a:p>
            <a:pPr algn="l"/>
            <a:r>
              <a:rPr lang="en-US" altLang="zh-TW" sz="1800" dirty="0"/>
              <a:t>Author: 		</a:t>
            </a:r>
            <a:r>
              <a:rPr lang="en-US" altLang="zh-TW" sz="1800" dirty="0" err="1"/>
              <a:t>Monther</a:t>
            </a:r>
            <a:r>
              <a:rPr lang="en-US" altLang="zh-TW" sz="1800" dirty="0"/>
              <a:t> </a:t>
            </a:r>
            <a:r>
              <a:rPr lang="en-US" altLang="zh-TW" sz="1800" dirty="0" err="1"/>
              <a:t>Aldwairi</a:t>
            </a:r>
            <a:r>
              <a:rPr lang="en-US" altLang="zh-TW" sz="1800" dirty="0"/>
              <a:t>, </a:t>
            </a:r>
            <a:r>
              <a:rPr lang="en-US" altLang="zh-TW" sz="1800" dirty="0" err="1"/>
              <a:t>Duaa</a:t>
            </a:r>
            <a:r>
              <a:rPr lang="en-US" altLang="zh-TW" sz="1800" dirty="0"/>
              <a:t> </a:t>
            </a:r>
            <a:r>
              <a:rPr lang="en-US" altLang="zh-TW" sz="1800" dirty="0" err="1"/>
              <a:t>Alansari</a:t>
            </a:r>
            <a:endParaRPr lang="en-US" altLang="zh-TW" sz="1800" dirty="0"/>
          </a:p>
          <a:p>
            <a:pPr algn="l"/>
            <a:r>
              <a:rPr lang="en-US" altLang="zh-TW" sz="1800" dirty="0">
                <a:latin typeface="Times New Roman" panose="02020603050405020304" pitchFamily="18" charset="0"/>
                <a:cs typeface="Times New Roman" panose="02020603050405020304" pitchFamily="18" charset="0"/>
              </a:rPr>
              <a:t>Presenter: 	</a:t>
            </a:r>
            <a:r>
              <a:rPr lang="en-US" altLang="zh-TW" sz="1800" dirty="0"/>
              <a:t>Cheng-Feng </a:t>
            </a:r>
            <a:r>
              <a:rPr lang="en-US" altLang="zh-TW" sz="1800" dirty="0" err="1"/>
              <a:t>Ke</a:t>
            </a:r>
            <a:endParaRPr lang="en-US" altLang="zh-TW" sz="1800" dirty="0"/>
          </a:p>
          <a:p>
            <a:pPr algn="l"/>
            <a:r>
              <a:rPr lang="en-US" altLang="zh-TW" sz="1800" dirty="0">
                <a:latin typeface="Times New Roman" panose="02020603050405020304" pitchFamily="18" charset="0"/>
                <a:cs typeface="Times New Roman" panose="02020603050405020304" pitchFamily="18" charset="0"/>
              </a:rPr>
              <a:t>Date: 		2017/12/20</a:t>
            </a:r>
            <a:endParaRPr kumimoji="0" lang="en-US" altLang="zh-TW" sz="400" dirty="0">
              <a:latin typeface="標楷體" pitchFamily="65" charset="-120"/>
              <a:ea typeface="標楷體" pitchFamily="65" charset="-120"/>
            </a:endParaRPr>
          </a:p>
        </p:txBody>
      </p:sp>
      <p:sp>
        <p:nvSpPr>
          <p:cNvPr id="3077" name="Rectangle 5"/>
          <p:cNvSpPr>
            <a:spLocks noChangeArrowheads="1"/>
          </p:cNvSpPr>
          <p:nvPr/>
        </p:nvSpPr>
        <p:spPr bwMode="auto">
          <a:xfrm>
            <a:off x="3124201" y="6016626"/>
            <a:ext cx="59610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gn="ctr" eaLnBrk="0" hangingPunct="0"/>
            <a:r>
              <a:rPr lang="en-US" altLang="zh-TW" sz="1600" dirty="0"/>
              <a:t>Department of Computer Science and Information Engineering </a:t>
            </a:r>
          </a:p>
          <a:p>
            <a:pPr algn="ctr" eaLnBrk="0" hangingPunct="0"/>
            <a:r>
              <a:rPr lang="en-US" altLang="zh-TW" sz="1600" dirty="0"/>
              <a:t>National Cheng Kung University, Taiwan R.O.C.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latin typeface="Arial" panose="020B0604020202020204" pitchFamily="34" charset="0"/>
                <a:cs typeface="Arial" panose="020B0604020202020204" pitchFamily="34" charset="0"/>
              </a:rPr>
              <a:t>Exscind</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2</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800" kern="0" dirty="0">
              <a:latin typeface="標楷體" pitchFamily="65" charset="-120"/>
              <a:ea typeface="標楷體" pitchFamily="65" charset="-120"/>
            </a:endParaRPr>
          </a:p>
        </p:txBody>
      </p:sp>
      <p:pic>
        <p:nvPicPr>
          <p:cNvPr id="7" name="圖片 6">
            <a:extLst>
              <a:ext uri="{FF2B5EF4-FFF2-40B4-BE49-F238E27FC236}">
                <a16:creationId xmlns:a16="http://schemas.microsoft.com/office/drawing/2014/main" id="{E9ADFE34-7DA5-427A-829D-4B6AD271CA46}"/>
              </a:ext>
            </a:extLst>
          </p:cNvPr>
          <p:cNvPicPr>
            <a:picLocks noChangeAspect="1"/>
          </p:cNvPicPr>
          <p:nvPr/>
        </p:nvPicPr>
        <p:blipFill>
          <a:blip r:embed="rId3"/>
          <a:stretch>
            <a:fillRect/>
          </a:stretch>
        </p:blipFill>
        <p:spPr>
          <a:xfrm>
            <a:off x="1882565" y="1371364"/>
            <a:ext cx="8426869" cy="4685630"/>
          </a:xfrm>
          <a:prstGeom prst="rect">
            <a:avLst/>
          </a:prstGeom>
        </p:spPr>
      </p:pic>
      <p:sp>
        <p:nvSpPr>
          <p:cNvPr id="11" name="Rectangle 3">
            <a:extLst>
              <a:ext uri="{FF2B5EF4-FFF2-40B4-BE49-F238E27FC236}">
                <a16:creationId xmlns:a16="http://schemas.microsoft.com/office/drawing/2014/main" id="{4A0C0A1D-E57A-4C77-80F6-73A911336EFA}"/>
              </a:ext>
            </a:extLst>
          </p:cNvPr>
          <p:cNvSpPr txBox="1">
            <a:spLocks noChangeArrowheads="1"/>
          </p:cNvSpPr>
          <p:nvPr/>
        </p:nvSpPr>
        <p:spPr bwMode="auto">
          <a:xfrm>
            <a:off x="1891421" y="4733528"/>
            <a:ext cx="2556284" cy="571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kumimoji="0" lang="en-US" altLang="zh-TW" sz="2000" b="1" kern="0" dirty="0">
                <a:ea typeface="標楷體" pitchFamily="65" charset="-120"/>
              </a:rPr>
              <a:t>No-Match Packets</a:t>
            </a:r>
          </a:p>
        </p:txBody>
      </p:sp>
      <p:sp>
        <p:nvSpPr>
          <p:cNvPr id="3" name="矩形 2">
            <a:extLst>
              <a:ext uri="{FF2B5EF4-FFF2-40B4-BE49-F238E27FC236}">
                <a16:creationId xmlns:a16="http://schemas.microsoft.com/office/drawing/2014/main" id="{6BC9C4E2-AA52-41FC-BD71-CC1B7158701C}"/>
              </a:ext>
            </a:extLst>
          </p:cNvPr>
          <p:cNvSpPr/>
          <p:nvPr/>
        </p:nvSpPr>
        <p:spPr>
          <a:xfrm>
            <a:off x="3863752" y="3284014"/>
            <a:ext cx="1728192" cy="5705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000" b="1" dirty="0">
                <a:latin typeface="Arial" panose="020B0604020202020204" pitchFamily="34" charset="0"/>
                <a:cs typeface="Arial" panose="020B0604020202020204" pitchFamily="34" charset="0"/>
              </a:rPr>
              <a:t>Bloom</a:t>
            </a:r>
          </a:p>
          <a:p>
            <a:pPr algn="ctr"/>
            <a:r>
              <a:rPr lang="en-US" altLang="zh-TW" sz="2000" b="1" dirty="0">
                <a:latin typeface="Arial" panose="020B0604020202020204" pitchFamily="34" charset="0"/>
                <a:cs typeface="Arial" panose="020B0604020202020204" pitchFamily="34" charset="0"/>
              </a:rPr>
              <a:t>Filter</a:t>
            </a:r>
            <a:endParaRPr lang="zh-TW" altLang="en-US" sz="2000" b="1" dirty="0">
              <a:latin typeface="Arial" panose="020B0604020202020204" pitchFamily="34" charset="0"/>
              <a:cs typeface="Arial" panose="020B0604020202020204" pitchFamily="34" charset="0"/>
            </a:endParaRPr>
          </a:p>
        </p:txBody>
      </p:sp>
      <p:sp>
        <p:nvSpPr>
          <p:cNvPr id="12" name="Rectangle 3">
            <a:extLst>
              <a:ext uri="{FF2B5EF4-FFF2-40B4-BE49-F238E27FC236}">
                <a16:creationId xmlns:a16="http://schemas.microsoft.com/office/drawing/2014/main" id="{5C046BC5-69BA-455B-BF96-4417BBFF33C2}"/>
              </a:ext>
            </a:extLst>
          </p:cNvPr>
          <p:cNvSpPr txBox="1">
            <a:spLocks noChangeArrowheads="1"/>
          </p:cNvSpPr>
          <p:nvPr/>
        </p:nvSpPr>
        <p:spPr bwMode="auto">
          <a:xfrm>
            <a:off x="1891421" y="2210183"/>
            <a:ext cx="2556284" cy="571898"/>
          </a:xfrm>
          <a:prstGeom prst="rect">
            <a:avLst/>
          </a:prstGeom>
          <a:solidFill>
            <a:schemeClr val="bg1"/>
          </a:solidFill>
          <a:ln>
            <a:noFill/>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kumimoji="0" lang="en-US" altLang="zh-TW" sz="2000" b="1" kern="0" dirty="0">
                <a:ea typeface="標楷體" pitchFamily="65" charset="-120"/>
              </a:rPr>
              <a:t>Packets</a:t>
            </a:r>
          </a:p>
        </p:txBody>
      </p:sp>
      <p:sp>
        <p:nvSpPr>
          <p:cNvPr id="13" name="矩形 12">
            <a:extLst>
              <a:ext uri="{FF2B5EF4-FFF2-40B4-BE49-F238E27FC236}">
                <a16:creationId xmlns:a16="http://schemas.microsoft.com/office/drawing/2014/main" id="{1BCBB7C2-97E9-4347-8410-A45150F269C3}"/>
              </a:ext>
            </a:extLst>
          </p:cNvPr>
          <p:cNvSpPr/>
          <p:nvPr/>
        </p:nvSpPr>
        <p:spPr>
          <a:xfrm>
            <a:off x="7583053" y="3264989"/>
            <a:ext cx="1728192" cy="57053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2000" b="1" dirty="0">
                <a:latin typeface="Arial" panose="020B0604020202020204" pitchFamily="34" charset="0"/>
                <a:cs typeface="Arial" panose="020B0604020202020204" pitchFamily="34" charset="0"/>
              </a:rPr>
              <a:t>Wu-Manber</a:t>
            </a:r>
            <a:endParaRPr lang="zh-TW" altLang="en-US" sz="2000" b="1" dirty="0">
              <a:latin typeface="Arial" panose="020B0604020202020204" pitchFamily="34" charset="0"/>
              <a:cs typeface="Arial" panose="020B0604020202020204" pitchFamily="34" charset="0"/>
            </a:endParaRPr>
          </a:p>
        </p:txBody>
      </p:sp>
      <p:sp>
        <p:nvSpPr>
          <p:cNvPr id="15" name="Rectangle 3">
            <a:extLst>
              <a:ext uri="{FF2B5EF4-FFF2-40B4-BE49-F238E27FC236}">
                <a16:creationId xmlns:a16="http://schemas.microsoft.com/office/drawing/2014/main" id="{06F62B00-9832-4E24-B47E-CCDA12E60C71}"/>
              </a:ext>
            </a:extLst>
          </p:cNvPr>
          <p:cNvSpPr txBox="1">
            <a:spLocks noChangeArrowheads="1"/>
          </p:cNvSpPr>
          <p:nvPr/>
        </p:nvSpPr>
        <p:spPr bwMode="auto">
          <a:xfrm>
            <a:off x="5735960" y="4161630"/>
            <a:ext cx="2556284" cy="571898"/>
          </a:xfrm>
          <a:prstGeom prst="rect">
            <a:avLst/>
          </a:prstGeom>
          <a:solidFill>
            <a:schemeClr val="bg1"/>
          </a:solidFill>
          <a:ln>
            <a:noFill/>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kumimoji="0" lang="en-US" altLang="zh-TW" sz="2000" b="1" kern="0" dirty="0">
                <a:ea typeface="標楷體" pitchFamily="65" charset="-120"/>
              </a:rPr>
              <a:t>A part of Packet Payload</a:t>
            </a:r>
          </a:p>
        </p:txBody>
      </p:sp>
    </p:spTree>
    <p:extLst>
      <p:ext uri="{BB962C8B-B14F-4D97-AF65-F5344CB8AC3E}">
        <p14:creationId xmlns:p14="http://schemas.microsoft.com/office/powerpoint/2010/main" val="688277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INTRODUCTION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3</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5863" y="1600982"/>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800" kern="0" dirty="0">
              <a:latin typeface="標楷體" pitchFamily="65" charset="-120"/>
              <a:ea typeface="標楷體" pitchFamily="65" charset="-120"/>
            </a:endParaRPr>
          </a:p>
        </p:txBody>
      </p:sp>
      <p:pic>
        <p:nvPicPr>
          <p:cNvPr id="3" name="圖片 2">
            <a:extLst>
              <a:ext uri="{FF2B5EF4-FFF2-40B4-BE49-F238E27FC236}">
                <a16:creationId xmlns:a16="http://schemas.microsoft.com/office/drawing/2014/main" id="{96FDE620-7C86-473C-A1D2-EDFC9FA0CA59}"/>
              </a:ext>
            </a:extLst>
          </p:cNvPr>
          <p:cNvPicPr>
            <a:picLocks noChangeAspect="1"/>
          </p:cNvPicPr>
          <p:nvPr/>
        </p:nvPicPr>
        <p:blipFill>
          <a:blip r:embed="rId3"/>
          <a:stretch>
            <a:fillRect/>
          </a:stretch>
        </p:blipFill>
        <p:spPr>
          <a:xfrm>
            <a:off x="1127448" y="1692324"/>
            <a:ext cx="9571104" cy="4070003"/>
          </a:xfrm>
          <a:prstGeom prst="rect">
            <a:avLst/>
          </a:prstGeom>
        </p:spPr>
      </p:pic>
    </p:spTree>
    <p:extLst>
      <p:ext uri="{BB962C8B-B14F-4D97-AF65-F5344CB8AC3E}">
        <p14:creationId xmlns:p14="http://schemas.microsoft.com/office/powerpoint/2010/main" val="3514301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15863" y="548680"/>
            <a:ext cx="7696200" cy="592138"/>
          </a:xfrm>
        </p:spPr>
        <p:txBody>
          <a:bodyPr/>
          <a:lstStyle/>
          <a:p>
            <a:r>
              <a:rPr lang="en-US" altLang="zh-TW" sz="3600" b="1" dirty="0"/>
              <a:t>Probable Match Modified WM</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4</a:t>
            </a:fld>
            <a:endParaRPr lang="en-US" altLang="zh-TW"/>
          </a:p>
        </p:txBody>
      </p:sp>
      <p:sp>
        <p:nvSpPr>
          <p:cNvPr id="18" name="Rectangle 3">
            <a:extLst>
              <a:ext uri="{FF2B5EF4-FFF2-40B4-BE49-F238E27FC236}">
                <a16:creationId xmlns:a16="http://schemas.microsoft.com/office/drawing/2014/main" id="{EBF75EA1-D3F0-4163-A066-C017FC3F202B}"/>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PWM rewrites the original WM C++ code [21] using C#.NET in order to support all signature elements especially the HEX bytes between the pipes. PWM extends WM to support all special, control and non-printable ASCII characters as well as the NULL character.</a:t>
            </a:r>
          </a:p>
          <a:p>
            <a:pPr marL="0" indent="0">
              <a:buNone/>
            </a:pPr>
            <a:endParaRPr lang="en-US" altLang="zh-TW" sz="2400" dirty="0"/>
          </a:p>
          <a:p>
            <a:pPr marL="0" indent="0">
              <a:buNone/>
            </a:pPr>
            <a:r>
              <a:rPr lang="en-US" altLang="zh-TW" sz="2400" dirty="0"/>
              <a:t>It searches the packet for just the highly probable signatures starting from a certain index provided by the filter.</a:t>
            </a:r>
          </a:p>
          <a:p>
            <a:pPr marL="0" indent="0">
              <a:buNone/>
            </a:pPr>
            <a:endParaRPr kumimoji="0" lang="en-US" altLang="zh-TW" sz="2400" kern="0" dirty="0">
              <a:latin typeface="標楷體" pitchFamily="65" charset="-120"/>
              <a:ea typeface="標楷體" pitchFamily="65" charset="-120"/>
            </a:endParaRPr>
          </a:p>
          <a:p>
            <a:pPr marL="0" indent="0">
              <a:buNone/>
            </a:pPr>
            <a:endParaRPr kumimoji="0" lang="en-US" altLang="zh-TW" sz="2400" kern="0" dirty="0">
              <a:latin typeface="標楷體" pitchFamily="65" charset="-120"/>
              <a:ea typeface="標楷體" pitchFamily="65" charset="-120"/>
            </a:endParaRPr>
          </a:p>
        </p:txBody>
      </p:sp>
    </p:spTree>
    <p:extLst>
      <p:ext uri="{BB962C8B-B14F-4D97-AF65-F5344CB8AC3E}">
        <p14:creationId xmlns:p14="http://schemas.microsoft.com/office/powerpoint/2010/main" val="4110480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5</a:t>
            </a:fld>
            <a:endParaRPr lang="en-US" altLang="zh-TW"/>
          </a:p>
        </p:txBody>
      </p:sp>
      <p:sp>
        <p:nvSpPr>
          <p:cNvPr id="10" name="Rectangle 3">
            <a:extLst>
              <a:ext uri="{FF2B5EF4-FFF2-40B4-BE49-F238E27FC236}">
                <a16:creationId xmlns:a16="http://schemas.microsoft.com/office/drawing/2014/main" id="{E41D5EDF-51D6-4CB2-ADBA-3E18B0DE22D4}"/>
              </a:ext>
            </a:extLst>
          </p:cNvPr>
          <p:cNvSpPr txBox="1">
            <a:spLocks noChangeArrowheads="1"/>
          </p:cNvSpPr>
          <p:nvPr/>
        </p:nvSpPr>
        <p:spPr bwMode="auto">
          <a:xfrm>
            <a:off x="1016396" y="1552574"/>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400" dirty="0"/>
              <a:t>The experiments are designed to compare Exscind with the regular Wu-Manber algorithm used in Snort. </a:t>
            </a:r>
          </a:p>
          <a:p>
            <a:pPr marL="0" indent="0">
              <a:buNone/>
            </a:pPr>
            <a:endParaRPr lang="en-US" altLang="zh-TW" sz="2400" dirty="0"/>
          </a:p>
          <a:p>
            <a:pPr marL="0" indent="0">
              <a:buNone/>
            </a:pPr>
            <a:r>
              <a:rPr lang="en-US" altLang="zh-TW" sz="2400" dirty="0"/>
              <a:t>The simulations are performed on a PC with a 3 GHz Intel Core 2 processor, with 4 GB of main memory running Microsoft Windows 7. </a:t>
            </a:r>
          </a:p>
          <a:p>
            <a:pPr marL="0" indent="0">
              <a:buNone/>
            </a:pPr>
            <a:endParaRPr lang="en-US" altLang="zh-TW" sz="2400" dirty="0"/>
          </a:p>
          <a:p>
            <a:pPr marL="0" indent="0">
              <a:buNone/>
            </a:pPr>
            <a:r>
              <a:rPr lang="en-US" altLang="zh-TW" sz="2400" dirty="0"/>
              <a:t>Each experiment is performed 20 times and then average time and memory are scored.</a:t>
            </a:r>
          </a:p>
        </p:txBody>
      </p:sp>
    </p:spTree>
    <p:extLst>
      <p:ext uri="{BB962C8B-B14F-4D97-AF65-F5344CB8AC3E}">
        <p14:creationId xmlns:p14="http://schemas.microsoft.com/office/powerpoint/2010/main" val="3684193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6</a:t>
            </a:fld>
            <a:endParaRPr lang="en-US" altLang="zh-TW"/>
          </a:p>
        </p:txBody>
      </p:sp>
      <p:sp>
        <p:nvSpPr>
          <p:cNvPr id="9" name="Rectangle 3">
            <a:extLst>
              <a:ext uri="{FF2B5EF4-FFF2-40B4-BE49-F238E27FC236}">
                <a16:creationId xmlns:a16="http://schemas.microsoft.com/office/drawing/2014/main" id="{2024B54A-7D19-4FD6-ACA6-8DBDF05F01B7}"/>
              </a:ext>
            </a:extLst>
          </p:cNvPr>
          <p:cNvSpPr txBox="1">
            <a:spLocks noChangeArrowheads="1"/>
          </p:cNvSpPr>
          <p:nvPr/>
        </p:nvSpPr>
        <p:spPr bwMode="auto">
          <a:xfrm>
            <a:off x="978706" y="1615492"/>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800" kern="0" dirty="0">
              <a:latin typeface="標楷體" pitchFamily="65" charset="-120"/>
              <a:ea typeface="標楷體" pitchFamily="65" charset="-120"/>
            </a:endParaRPr>
          </a:p>
        </p:txBody>
      </p:sp>
      <p:sp>
        <p:nvSpPr>
          <p:cNvPr id="8" name="Rectangle 3">
            <a:extLst>
              <a:ext uri="{FF2B5EF4-FFF2-40B4-BE49-F238E27FC236}">
                <a16:creationId xmlns:a16="http://schemas.microsoft.com/office/drawing/2014/main" id="{199CA692-E5B8-4459-8C66-5130E89B7ECD}"/>
              </a:ext>
            </a:extLst>
          </p:cNvPr>
          <p:cNvSpPr txBox="1">
            <a:spLocks noChangeArrowheads="1"/>
          </p:cNvSpPr>
          <p:nvPr/>
        </p:nvSpPr>
        <p:spPr bwMode="auto">
          <a:xfrm>
            <a:off x="1016000" y="5714192"/>
            <a:ext cx="10336187" cy="539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800" kern="0" dirty="0">
              <a:latin typeface="標楷體" pitchFamily="65" charset="-120"/>
              <a:ea typeface="標楷體" pitchFamily="65" charset="-120"/>
            </a:endParaRPr>
          </a:p>
        </p:txBody>
      </p:sp>
      <p:pic>
        <p:nvPicPr>
          <p:cNvPr id="6" name="圖片 5">
            <a:extLst>
              <a:ext uri="{FF2B5EF4-FFF2-40B4-BE49-F238E27FC236}">
                <a16:creationId xmlns:a16="http://schemas.microsoft.com/office/drawing/2014/main" id="{3A46F43B-CE85-4764-BF97-D6C2D4F04348}"/>
              </a:ext>
            </a:extLst>
          </p:cNvPr>
          <p:cNvPicPr>
            <a:picLocks noChangeAspect="1"/>
          </p:cNvPicPr>
          <p:nvPr/>
        </p:nvPicPr>
        <p:blipFill>
          <a:blip r:embed="rId3"/>
          <a:stretch>
            <a:fillRect/>
          </a:stretch>
        </p:blipFill>
        <p:spPr>
          <a:xfrm>
            <a:off x="5015880" y="1141413"/>
            <a:ext cx="6833010" cy="5624512"/>
          </a:xfrm>
          <a:prstGeom prst="rect">
            <a:avLst/>
          </a:prstGeom>
        </p:spPr>
      </p:pic>
      <p:sp>
        <p:nvSpPr>
          <p:cNvPr id="10" name="Rectangle 3">
            <a:extLst>
              <a:ext uri="{FF2B5EF4-FFF2-40B4-BE49-F238E27FC236}">
                <a16:creationId xmlns:a16="http://schemas.microsoft.com/office/drawing/2014/main" id="{CC763421-347A-4259-9B53-BC6AB32F8A95}"/>
              </a:ext>
            </a:extLst>
          </p:cNvPr>
          <p:cNvSpPr txBox="1">
            <a:spLocks noChangeArrowheads="1"/>
          </p:cNvSpPr>
          <p:nvPr/>
        </p:nvSpPr>
        <p:spPr bwMode="auto">
          <a:xfrm>
            <a:off x="519297" y="1552574"/>
            <a:ext cx="4496584"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000" dirty="0"/>
              <a:t>1) SIP_Eyebeam2Eyebeam_Video_Audio (VA) is a video and audio streaming from </a:t>
            </a:r>
            <a:r>
              <a:rPr lang="en-US" altLang="zh-TW" sz="2000" dirty="0" err="1"/>
              <a:t>TechTraces</a:t>
            </a:r>
            <a:r>
              <a:rPr lang="en-US" altLang="zh-TW" sz="2000" dirty="0"/>
              <a:t> repository [25]. </a:t>
            </a:r>
          </a:p>
          <a:p>
            <a:pPr marL="0" indent="0">
              <a:buNone/>
            </a:pPr>
            <a:endParaRPr lang="en-US" altLang="zh-TW" sz="2000" dirty="0"/>
          </a:p>
          <a:p>
            <a:pPr marL="0" indent="0">
              <a:buNone/>
            </a:pPr>
            <a:r>
              <a:rPr lang="en-US" altLang="zh-TW" sz="2000" dirty="0"/>
              <a:t>2) Good-Download (GD) is a file download from Laura's Lab Kit v.8 repository [26]. </a:t>
            </a:r>
          </a:p>
          <a:p>
            <a:pPr marL="0" indent="0">
              <a:buNone/>
            </a:pPr>
            <a:endParaRPr lang="en-US" altLang="zh-TW" sz="2000" dirty="0"/>
          </a:p>
          <a:p>
            <a:pPr marL="0" indent="0">
              <a:buNone/>
            </a:pPr>
            <a:r>
              <a:rPr lang="en-US" altLang="zh-TW" sz="2000" dirty="0"/>
              <a:t>3) Live-Chat (LC) is a live chat application from [26]. </a:t>
            </a:r>
          </a:p>
          <a:p>
            <a:pPr marL="0" indent="0">
              <a:buNone/>
            </a:pPr>
            <a:endParaRPr lang="en-US" altLang="zh-TW" sz="2000" dirty="0"/>
          </a:p>
          <a:p>
            <a:pPr marL="0" indent="0">
              <a:buNone/>
            </a:pPr>
            <a:r>
              <a:rPr lang="en-US" altLang="zh-TW" sz="2000" dirty="0"/>
              <a:t>4) </a:t>
            </a:r>
            <a:r>
              <a:rPr lang="en-US" altLang="zh-TW" sz="2000" dirty="0" err="1"/>
              <a:t>WebHotmail</a:t>
            </a:r>
            <a:r>
              <a:rPr lang="en-US" altLang="zh-TW" sz="2000" dirty="0"/>
              <a:t> (HM) is a mail trace from </a:t>
            </a:r>
            <a:r>
              <a:rPr lang="en-US" altLang="zh-TW" sz="2000" dirty="0" err="1"/>
              <a:t>TkuIM</a:t>
            </a:r>
            <a:r>
              <a:rPr lang="en-US" altLang="zh-TW" sz="2000" dirty="0"/>
              <a:t> mail repository [27].</a:t>
            </a:r>
          </a:p>
        </p:txBody>
      </p:sp>
    </p:spTree>
    <p:extLst>
      <p:ext uri="{BB962C8B-B14F-4D97-AF65-F5344CB8AC3E}">
        <p14:creationId xmlns:p14="http://schemas.microsoft.com/office/powerpoint/2010/main" val="832017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7</a:t>
            </a:fld>
            <a:endParaRPr lang="en-US" altLang="zh-TW"/>
          </a:p>
        </p:txBody>
      </p:sp>
      <p:sp>
        <p:nvSpPr>
          <p:cNvPr id="9" name="Rectangle 3">
            <a:extLst>
              <a:ext uri="{FF2B5EF4-FFF2-40B4-BE49-F238E27FC236}">
                <a16:creationId xmlns:a16="http://schemas.microsoft.com/office/drawing/2014/main" id="{2024B54A-7D19-4FD6-ACA6-8DBDF05F01B7}"/>
              </a:ext>
            </a:extLst>
          </p:cNvPr>
          <p:cNvSpPr txBox="1">
            <a:spLocks noChangeArrowheads="1"/>
          </p:cNvSpPr>
          <p:nvPr/>
        </p:nvSpPr>
        <p:spPr bwMode="auto">
          <a:xfrm>
            <a:off x="978706" y="1615492"/>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800" kern="0" dirty="0">
              <a:latin typeface="標楷體" pitchFamily="65" charset="-120"/>
              <a:ea typeface="標楷體" pitchFamily="65" charset="-120"/>
            </a:endParaRPr>
          </a:p>
        </p:txBody>
      </p:sp>
      <p:sp>
        <p:nvSpPr>
          <p:cNvPr id="8" name="Rectangle 3">
            <a:extLst>
              <a:ext uri="{FF2B5EF4-FFF2-40B4-BE49-F238E27FC236}">
                <a16:creationId xmlns:a16="http://schemas.microsoft.com/office/drawing/2014/main" id="{199CA692-E5B8-4459-8C66-5130E89B7ECD}"/>
              </a:ext>
            </a:extLst>
          </p:cNvPr>
          <p:cNvSpPr txBox="1">
            <a:spLocks noChangeArrowheads="1"/>
          </p:cNvSpPr>
          <p:nvPr/>
        </p:nvSpPr>
        <p:spPr bwMode="auto">
          <a:xfrm>
            <a:off x="1016000" y="5714192"/>
            <a:ext cx="10336187" cy="539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800" kern="0" dirty="0">
              <a:latin typeface="標楷體" pitchFamily="65" charset="-120"/>
              <a:ea typeface="標楷體" pitchFamily="65" charset="-120"/>
            </a:endParaRPr>
          </a:p>
        </p:txBody>
      </p:sp>
      <p:pic>
        <p:nvPicPr>
          <p:cNvPr id="3" name="圖片 2">
            <a:extLst>
              <a:ext uri="{FF2B5EF4-FFF2-40B4-BE49-F238E27FC236}">
                <a16:creationId xmlns:a16="http://schemas.microsoft.com/office/drawing/2014/main" id="{0E52FD03-0794-4B77-A093-A4CD6A6DC8E3}"/>
              </a:ext>
            </a:extLst>
          </p:cNvPr>
          <p:cNvPicPr>
            <a:picLocks noChangeAspect="1"/>
          </p:cNvPicPr>
          <p:nvPr/>
        </p:nvPicPr>
        <p:blipFill>
          <a:blip r:embed="rId3"/>
          <a:stretch>
            <a:fillRect/>
          </a:stretch>
        </p:blipFill>
        <p:spPr>
          <a:xfrm>
            <a:off x="4873860" y="1615492"/>
            <a:ext cx="7162800" cy="4610100"/>
          </a:xfrm>
          <a:prstGeom prst="rect">
            <a:avLst/>
          </a:prstGeom>
        </p:spPr>
      </p:pic>
      <p:sp>
        <p:nvSpPr>
          <p:cNvPr id="11" name="Rectangle 3">
            <a:extLst>
              <a:ext uri="{FF2B5EF4-FFF2-40B4-BE49-F238E27FC236}">
                <a16:creationId xmlns:a16="http://schemas.microsoft.com/office/drawing/2014/main" id="{F62253F1-9ABC-4B03-9C53-5F46CBE5B5F5}"/>
              </a:ext>
            </a:extLst>
          </p:cNvPr>
          <p:cNvSpPr txBox="1">
            <a:spLocks noChangeArrowheads="1"/>
          </p:cNvSpPr>
          <p:nvPr/>
        </p:nvSpPr>
        <p:spPr bwMode="auto">
          <a:xfrm>
            <a:off x="443372" y="1552574"/>
            <a:ext cx="4496584"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000" dirty="0"/>
              <a:t>The longer strings penalize the WM which has to perform matching every time while Exscind benefits more from skipping such long strings. Therefore, WM runtime increases while Exscind time gets shorter which explains the slight increase in speedup as the number of signatures increase.</a:t>
            </a:r>
          </a:p>
          <a:p>
            <a:pPr marL="0" indent="0">
              <a:buNone/>
            </a:pPr>
            <a:endParaRPr lang="en-US" altLang="zh-TW" sz="2000" dirty="0"/>
          </a:p>
          <a:p>
            <a:pPr marL="0" indent="0">
              <a:buNone/>
            </a:pPr>
            <a:r>
              <a:rPr lang="en-US" altLang="zh-TW" sz="2000" dirty="0"/>
              <a:t>The important conclusion out this experiment is that the speed up achieved by the algorithm is nearly independent from the number of strings if they were completely even in size.</a:t>
            </a:r>
          </a:p>
        </p:txBody>
      </p:sp>
    </p:spTree>
    <p:extLst>
      <p:ext uri="{BB962C8B-B14F-4D97-AF65-F5344CB8AC3E}">
        <p14:creationId xmlns:p14="http://schemas.microsoft.com/office/powerpoint/2010/main" val="354995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3600" b="1" dirty="0"/>
              <a:t>Evaluation</a:t>
            </a:r>
            <a:endParaRPr lang="zh-TW" altLang="en-US" sz="3600" b="1" dirty="0"/>
          </a:p>
        </p:txBody>
      </p:sp>
      <p:sp>
        <p:nvSpPr>
          <p:cNvPr id="4" name="頁尾版面配置區 3"/>
          <p:cNvSpPr>
            <a:spLocks noGrp="1"/>
          </p:cNvSpPr>
          <p:nvPr>
            <p:ph type="ftr" sz="quarter" idx="11"/>
          </p:nvPr>
        </p:nvSpPr>
        <p:spPr/>
        <p:txBody>
          <a:bodyPr/>
          <a:lstStyle/>
          <a:p>
            <a:pPr>
              <a:defRPr/>
            </a:pPr>
            <a:r>
              <a:rPr lang="en-US" altLang="zh-TW" dirty="0"/>
              <a:t>National Cheng Kung University </a:t>
            </a:r>
            <a:r>
              <a:rPr lang="en-US" altLang="zh-TW" dirty="0" err="1"/>
              <a:t>CSIE</a:t>
            </a:r>
            <a:r>
              <a:rPr lang="en-US" altLang="zh-TW" dirty="0"/>
              <a:t> Computer &amp; Internet Architecture Lab </a:t>
            </a:r>
          </a:p>
        </p:txBody>
      </p:sp>
      <p:sp>
        <p:nvSpPr>
          <p:cNvPr id="5" name="投影片編號版面配置區 4"/>
          <p:cNvSpPr>
            <a:spLocks noGrp="1"/>
          </p:cNvSpPr>
          <p:nvPr>
            <p:ph type="sldNum" sz="quarter" idx="12"/>
          </p:nvPr>
        </p:nvSpPr>
        <p:spPr/>
        <p:txBody>
          <a:bodyPr/>
          <a:lstStyle/>
          <a:p>
            <a:pPr>
              <a:defRPr/>
            </a:pPr>
            <a:fld id="{716951E2-EEAA-4669-B8F0-B40FD5B3C243}" type="slidenum">
              <a:rPr lang="en-US" altLang="zh-TW" smtClean="0"/>
              <a:pPr>
                <a:defRPr/>
              </a:pPr>
              <a:t>8</a:t>
            </a:fld>
            <a:endParaRPr lang="en-US" altLang="zh-TW"/>
          </a:p>
        </p:txBody>
      </p:sp>
      <p:sp>
        <p:nvSpPr>
          <p:cNvPr id="9" name="Rectangle 3">
            <a:extLst>
              <a:ext uri="{FF2B5EF4-FFF2-40B4-BE49-F238E27FC236}">
                <a16:creationId xmlns:a16="http://schemas.microsoft.com/office/drawing/2014/main" id="{2024B54A-7D19-4FD6-ACA6-8DBDF05F01B7}"/>
              </a:ext>
            </a:extLst>
          </p:cNvPr>
          <p:cNvSpPr txBox="1">
            <a:spLocks noChangeArrowheads="1"/>
          </p:cNvSpPr>
          <p:nvPr/>
        </p:nvSpPr>
        <p:spPr bwMode="auto">
          <a:xfrm>
            <a:off x="978706" y="1615492"/>
            <a:ext cx="10336187"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800" kern="0" dirty="0">
              <a:latin typeface="標楷體" pitchFamily="65" charset="-120"/>
              <a:ea typeface="標楷體" pitchFamily="65" charset="-120"/>
            </a:endParaRPr>
          </a:p>
        </p:txBody>
      </p:sp>
      <p:sp>
        <p:nvSpPr>
          <p:cNvPr id="8" name="Rectangle 3">
            <a:extLst>
              <a:ext uri="{FF2B5EF4-FFF2-40B4-BE49-F238E27FC236}">
                <a16:creationId xmlns:a16="http://schemas.microsoft.com/office/drawing/2014/main" id="{199CA692-E5B8-4459-8C66-5130E89B7ECD}"/>
              </a:ext>
            </a:extLst>
          </p:cNvPr>
          <p:cNvSpPr txBox="1">
            <a:spLocks noChangeArrowheads="1"/>
          </p:cNvSpPr>
          <p:nvPr/>
        </p:nvSpPr>
        <p:spPr bwMode="auto">
          <a:xfrm>
            <a:off x="1016000" y="5714192"/>
            <a:ext cx="10336187" cy="539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endParaRPr kumimoji="0" lang="en-US" altLang="zh-TW" sz="2800" kern="0" dirty="0">
              <a:latin typeface="標楷體" pitchFamily="65" charset="-120"/>
              <a:ea typeface="標楷體" pitchFamily="65" charset="-120"/>
            </a:endParaRPr>
          </a:p>
        </p:txBody>
      </p:sp>
      <p:pic>
        <p:nvPicPr>
          <p:cNvPr id="6" name="圖片 5">
            <a:extLst>
              <a:ext uri="{FF2B5EF4-FFF2-40B4-BE49-F238E27FC236}">
                <a16:creationId xmlns:a16="http://schemas.microsoft.com/office/drawing/2014/main" id="{4CF0A9C1-87CD-4B4F-99E6-4C0467F4668B}"/>
              </a:ext>
            </a:extLst>
          </p:cNvPr>
          <p:cNvPicPr>
            <a:picLocks noChangeAspect="1"/>
          </p:cNvPicPr>
          <p:nvPr/>
        </p:nvPicPr>
        <p:blipFill>
          <a:blip r:embed="rId3"/>
          <a:stretch>
            <a:fillRect/>
          </a:stretch>
        </p:blipFill>
        <p:spPr>
          <a:xfrm>
            <a:off x="5015880" y="1398588"/>
            <a:ext cx="6677025" cy="5343525"/>
          </a:xfrm>
          <a:prstGeom prst="rect">
            <a:avLst/>
          </a:prstGeom>
        </p:spPr>
      </p:pic>
      <p:sp>
        <p:nvSpPr>
          <p:cNvPr id="10" name="Rectangle 3">
            <a:extLst>
              <a:ext uri="{FF2B5EF4-FFF2-40B4-BE49-F238E27FC236}">
                <a16:creationId xmlns:a16="http://schemas.microsoft.com/office/drawing/2014/main" id="{EB39055B-94A0-4CBC-AE30-411DE2CAC3D3}"/>
              </a:ext>
            </a:extLst>
          </p:cNvPr>
          <p:cNvSpPr txBox="1">
            <a:spLocks noChangeArrowheads="1"/>
          </p:cNvSpPr>
          <p:nvPr/>
        </p:nvSpPr>
        <p:spPr bwMode="auto">
          <a:xfrm>
            <a:off x="519297" y="1552574"/>
            <a:ext cx="4496584" cy="4252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kumimoji="1" sz="26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a:lstStyle>
          <a:p>
            <a:pPr marL="0" indent="0">
              <a:buNone/>
            </a:pPr>
            <a:r>
              <a:rPr lang="en-US" altLang="zh-TW" sz="2000" dirty="0"/>
              <a:t>Fig. 9 shows Exscind worst case memory usage measured for the ugly traces versus increasing number of signatures. The memory usage increases linearly with the number of signatures. This is typical of WM based algorithms as opposed to exponential in AC.</a:t>
            </a:r>
          </a:p>
        </p:txBody>
      </p:sp>
    </p:spTree>
    <p:extLst>
      <p:ext uri="{BB962C8B-B14F-4D97-AF65-F5344CB8AC3E}">
        <p14:creationId xmlns:p14="http://schemas.microsoft.com/office/powerpoint/2010/main" val="3981006161"/>
      </p:ext>
    </p:extLst>
  </p:cSld>
  <p:clrMapOvr>
    <a:masterClrMapping/>
  </p:clrMapOvr>
</p:sld>
</file>

<file path=ppt/theme/theme1.xml><?xml version="1.0" encoding="utf-8"?>
<a:theme xmlns:a="http://schemas.openxmlformats.org/drawingml/2006/main" name="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自訂 1">
      <a:majorFont>
        <a:latin typeface="Cambria"/>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88441</TotalTime>
  <Words>513</Words>
  <Application>Microsoft Office PowerPoint</Application>
  <PresentationFormat>寬螢幕</PresentationFormat>
  <Paragraphs>80</Paragraphs>
  <Slides>8</Slides>
  <Notes>8</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8</vt:i4>
      </vt:variant>
    </vt:vector>
  </HeadingPairs>
  <TitlesOfParts>
    <vt:vector size="16" baseType="lpstr">
      <vt:lpstr>新細明體</vt:lpstr>
      <vt:lpstr>標楷體</vt:lpstr>
      <vt:lpstr>Arial</vt:lpstr>
      <vt:lpstr>Arial Black</vt:lpstr>
      <vt:lpstr>Cambria</vt:lpstr>
      <vt:lpstr>Times New Roman</vt:lpstr>
      <vt:lpstr>Wingdings</vt:lpstr>
      <vt:lpstr>Studio</vt:lpstr>
      <vt:lpstr>Exscind: Fast Pattern Matching for Intrusion Detection Using Exclusion and Inclusion Filters</vt:lpstr>
      <vt:lpstr>Exscind</vt:lpstr>
      <vt:lpstr>INTRODUCTION</vt:lpstr>
      <vt:lpstr>Probable Match Modified WM</vt:lpstr>
      <vt:lpstr>Evaluation</vt:lpstr>
      <vt:lpstr>Evaluation</vt:lpstr>
      <vt:lpstr>Evaluation</vt:lpstr>
      <vt:lpstr>Evaluation</vt:lpstr>
    </vt:vector>
  </TitlesOfParts>
  <Company>mediahome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Thesis_ECDS</dc:title>
  <dc:creator>MinYuanTsai</dc:creator>
  <cp:lastModifiedBy>chriske</cp:lastModifiedBy>
  <cp:revision>3871</cp:revision>
  <cp:lastPrinted>2013-07-22T14:09:02Z</cp:lastPrinted>
  <dcterms:created xsi:type="dcterms:W3CDTF">2004-07-16T19:12:18Z</dcterms:created>
  <dcterms:modified xsi:type="dcterms:W3CDTF">2017-12-20T05:09:02Z</dcterms:modified>
</cp:coreProperties>
</file>